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501" r:id="rId2"/>
    <p:sldId id="669" r:id="rId3"/>
    <p:sldId id="671" r:id="rId4"/>
    <p:sldId id="673" r:id="rId5"/>
    <p:sldId id="674" r:id="rId6"/>
    <p:sldId id="675" r:id="rId7"/>
    <p:sldId id="655" r:id="rId8"/>
    <p:sldId id="676" r:id="rId9"/>
    <p:sldId id="677" r:id="rId10"/>
    <p:sldId id="678" r:id="rId11"/>
    <p:sldId id="679" r:id="rId12"/>
    <p:sldId id="663" r:id="rId13"/>
    <p:sldId id="681" r:id="rId14"/>
    <p:sldId id="682" r:id="rId15"/>
    <p:sldId id="683" r:id="rId16"/>
    <p:sldId id="680" r:id="rId17"/>
    <p:sldId id="664" r:id="rId18"/>
    <p:sldId id="647" r:id="rId19"/>
    <p:sldId id="649" r:id="rId20"/>
    <p:sldId id="650" r:id="rId21"/>
    <p:sldId id="651" r:id="rId22"/>
    <p:sldId id="665" r:id="rId23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C1EC0"/>
    <a:srgbClr val="2BDD1D"/>
    <a:srgbClr val="F16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87931" autoAdjust="0"/>
  </p:normalViewPr>
  <p:slideViewPr>
    <p:cSldViewPr snapToGrid="0" snapToObjects="1">
      <p:cViewPr varScale="1">
        <p:scale>
          <a:sx n="58" d="100"/>
          <a:sy n="58" d="100"/>
        </p:scale>
        <p:origin x="768" y="48"/>
      </p:cViewPr>
      <p:guideLst>
        <p:guide orient="horz" pos="2136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3FA5-83E5-4D7A-A128-8CEFDDB853DC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B6C86-5894-41C8-BA97-278F62DE94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11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2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36AC-C8C0-4342-90F1-0B24BE3DE431}" type="datetimeFigureOut">
              <a:rPr lang="nl-NL" smtClean="0"/>
              <a:pPr/>
              <a:t>12-9-2018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39775"/>
            <a:ext cx="4935538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F57-9E8D-470C-BF28-D9E0E369C83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0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66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22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9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41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71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24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01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208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07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F57-9E8D-470C-BF28-D9E0E369C839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3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w 3841"/>
              <a:gd name="T11" fmla="*/ 208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email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lvl="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" y="5924550"/>
            <a:ext cx="9144001" cy="93345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pic>
        <p:nvPicPr>
          <p:cNvPr id="8" name="Picture 7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02-UTI_Basisvormen_powerpoint_05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CC99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979488"/>
            <a:ext cx="6096000" cy="1370012"/>
          </a:xfrm>
        </p:spPr>
        <p:txBody>
          <a:bodyPr/>
          <a:lstStyle/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129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935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7CC27C5-D1EE-48EA-9484-7518B3C725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67000" y="2548845"/>
            <a:ext cx="6019800" cy="914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61 w 2161"/>
              <a:gd name="T1" fmla="*/ 712 h 712"/>
              <a:gd name="T2" fmla="*/ 329 w 2161"/>
              <a:gd name="T3" fmla="*/ 712 h 712"/>
              <a:gd name="T4" fmla="*/ 0 w 2161"/>
              <a:gd name="T5" fmla="*/ 392 h 712"/>
              <a:gd name="T6" fmla="*/ 0 w 2161"/>
              <a:gd name="T7" fmla="*/ 0 h 712"/>
              <a:gd name="T8" fmla="*/ 2161 w 2161"/>
              <a:gd name="T9" fmla="*/ 0 h 712"/>
              <a:gd name="T10" fmla="*/ 2161 w 2161"/>
              <a:gd name="T11" fmla="*/ 712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Calibri" pitchFamily="34" charset="0"/>
              <a:cs typeface="ヒラギノ角ゴ Pro W3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192 w 3841"/>
              <a:gd name="T1" fmla="*/ 200 h 2680"/>
              <a:gd name="T2" fmla="*/ 0 w 3841"/>
              <a:gd name="T3" fmla="*/ 0 h 2680"/>
              <a:gd name="T4" fmla="*/ 0 w 3841"/>
              <a:gd name="T5" fmla="*/ 2680 h 2680"/>
              <a:gd name="T6" fmla="*/ 3841 w 3841"/>
              <a:gd name="T7" fmla="*/ 2680 h 2680"/>
              <a:gd name="T8" fmla="*/ 3841 w 3841"/>
              <a:gd name="T9" fmla="*/ 200 h 2680"/>
              <a:gd name="T10" fmla="*/ 192 w 3841"/>
              <a:gd name="T11" fmla="*/ 200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08 h 400"/>
              <a:gd name="T2" fmla="*/ 0 w 3841"/>
              <a:gd name="T3" fmla="*/ 0 h 400"/>
              <a:gd name="T4" fmla="*/ 3841 w 3841"/>
              <a:gd name="T5" fmla="*/ 0 h 400"/>
              <a:gd name="T6" fmla="*/ 3841 w 3841"/>
              <a:gd name="T7" fmla="*/ 400 h 400"/>
              <a:gd name="T8" fmla="*/ 184 w 3841"/>
              <a:gd name="T9" fmla="*/ 400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Aft>
                <a:spcPts val="600"/>
              </a:spcAft>
              <a:buFont typeface="Arial" panose="020B0604020202020204" pitchFamily="34" charset="0"/>
              <a:buChar char="–"/>
              <a:defRPr sz="21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19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F199A00-4745-478D-97F2-AF0095AC5180}" type="datetimeFigureOut">
              <a:rPr lang="en-US" smtClean="0"/>
              <a:pPr/>
              <a:t>9/12/2018</a:t>
            </a:fld>
            <a:endParaRPr lang="en-US" dirty="0"/>
          </a:p>
        </p:txBody>
      </p:sp>
      <p:pic>
        <p:nvPicPr>
          <p:cNvPr id="10" name="Picture 9" descr="ts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77700A-1282-403B-B808-2A6E2E248098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3" y="6181407"/>
            <a:ext cx="2349500" cy="4610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660" r:id="rId2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  <a:cs typeface="ScalaSan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3366"/>
          </a:solidFill>
          <a:latin typeface="ScalaSans"/>
          <a:ea typeface="ヒラギノ角ゴ Pro W3" pitchFamily="-109" charset="-128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s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251" y="3664009"/>
            <a:ext cx="771296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1900" dirty="0" smtClean="0">
                <a:solidFill>
                  <a:schemeClr val="tx2"/>
                </a:solidFill>
              </a:rPr>
              <a:t>Serge </a:t>
            </a:r>
            <a:r>
              <a:rPr lang="nl-NL" sz="1900" dirty="0" err="1" smtClean="0">
                <a:solidFill>
                  <a:schemeClr val="tx2"/>
                </a:solidFill>
              </a:rPr>
              <a:t>Adjognon</a:t>
            </a:r>
            <a:r>
              <a:rPr lang="nl-NL" sz="1900" dirty="0" smtClean="0">
                <a:solidFill>
                  <a:schemeClr val="tx2"/>
                </a:solidFill>
              </a:rPr>
              <a:t> </a:t>
            </a:r>
            <a:r>
              <a:rPr lang="nl-NL" sz="1900" dirty="0" err="1" smtClean="0">
                <a:solidFill>
                  <a:schemeClr val="tx2"/>
                </a:solidFill>
              </a:rPr>
              <a:t>and</a:t>
            </a:r>
            <a:r>
              <a:rPr lang="nl-NL" sz="1900" dirty="0" smtClean="0">
                <a:solidFill>
                  <a:schemeClr val="tx2"/>
                </a:solidFill>
              </a:rPr>
              <a:t> Daan </a:t>
            </a:r>
            <a:r>
              <a:rPr lang="nl-NL" sz="1900" dirty="0">
                <a:solidFill>
                  <a:schemeClr val="tx2"/>
                </a:solidFill>
              </a:rPr>
              <a:t>van Soest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324143" y="2398538"/>
            <a:ext cx="859914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pPr algn="ctr"/>
            <a:r>
              <a:rPr lang="en-US" sz="2600" dirty="0">
                <a:solidFill>
                  <a:srgbClr val="002060"/>
                </a:solidFill>
              </a:rPr>
              <a:t>Contract Design and Conservation Incentives: Experimental Evidence from Burkina Faso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DA0F93C-A98D-4C8B-A13D-9953C9F5B53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4" t="33086" r="8149" b="34610"/>
          <a:stretch/>
        </p:blipFill>
        <p:spPr>
          <a:xfrm>
            <a:off x="7486023" y="200942"/>
            <a:ext cx="1000188" cy="834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79D5CEE-BD24-4E20-9037-039428F0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9" y="200943"/>
            <a:ext cx="1505050" cy="952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077700A-1282-403B-B808-2A6E2E24809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36" y="6178262"/>
            <a:ext cx="2349500" cy="461011"/>
          </a:xfrm>
          <a:prstGeom prst="rect">
            <a:avLst/>
          </a:prstGeom>
        </p:spPr>
      </p:pic>
      <p:pic>
        <p:nvPicPr>
          <p:cNvPr id="14" name="Picture 13" descr="02-UTI_Basisvormen_powerpoint_03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73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i_jhuxy2pt0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58" y="2040834"/>
            <a:ext cx="3875394" cy="396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3518300"/>
            <a:ext cx="5413295" cy="2256626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Create </a:t>
            </a:r>
            <a:r>
              <a:rPr lang="en-US" dirty="0"/>
              <a:t>“corridors” </a:t>
            </a:r>
            <a:r>
              <a:rPr lang="en-US" dirty="0" smtClean="0"/>
              <a:t>(10m bands) covering </a:t>
            </a:r>
            <a:r>
              <a:rPr lang="en-US" dirty="0"/>
              <a:t>substantial share of the land area</a:t>
            </a:r>
          </a:p>
          <a:p>
            <a:pPr lvl="1"/>
            <a:r>
              <a:rPr lang="en-US" dirty="0"/>
              <a:t>Count number of trees still </a:t>
            </a:r>
            <a:r>
              <a:rPr lang="en-US" dirty="0" smtClean="0"/>
              <a:t>alive in those bands… and compare </a:t>
            </a:r>
            <a:r>
              <a:rPr lang="en-US" dirty="0"/>
              <a:t>to number of trees that were planted </a:t>
            </a:r>
            <a:r>
              <a:rPr lang="en-US" dirty="0" smtClean="0"/>
              <a:t>within band before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225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Checking</a:t>
            </a:r>
            <a:r>
              <a:rPr lang="fr-FR" dirty="0" smtClean="0"/>
              <a:t> </a:t>
            </a:r>
            <a:r>
              <a:rPr lang="fr-FR" dirty="0" err="1" smtClean="0"/>
              <a:t>survival</a:t>
            </a:r>
            <a:r>
              <a:rPr lang="fr-FR" dirty="0" smtClean="0"/>
              <a:t> rates:</a:t>
            </a:r>
          </a:p>
          <a:p>
            <a:pPr lvl="1"/>
            <a:r>
              <a:rPr lang="en-US" dirty="0" smtClean="0"/>
              <a:t>Using Collector App to find back the trees in the order they were planted last year</a:t>
            </a:r>
          </a:p>
          <a:p>
            <a:pPr lvl="1"/>
            <a:r>
              <a:rPr lang="en-US" dirty="0" smtClean="0"/>
              <a:t>Undoable</a:t>
            </a:r>
          </a:p>
          <a:p>
            <a:r>
              <a:rPr lang="en-US" dirty="0" smtClean="0"/>
              <a:t>Alternative approach: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1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(4)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6911" y="1106037"/>
            <a:ext cx="8237246" cy="392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19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rgbClr val="003366"/>
                </a:solidFill>
                <a:latin typeface="ScalaSans"/>
                <a:ea typeface="ヒラギノ角ゴ Pro W3" pitchFamily="-109" charset="-128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Power of the test: </a:t>
            </a:r>
          </a:p>
          <a:p>
            <a:pPr lvl="1"/>
            <a:r>
              <a:rPr lang="fr-FR" dirty="0" smtClean="0"/>
              <a:t>not </a:t>
            </a:r>
            <a:r>
              <a:rPr lang="fr-FR" dirty="0" err="1" smtClean="0"/>
              <a:t>very</a:t>
            </a:r>
            <a:r>
              <a:rPr lang="fr-FR" dirty="0" smtClean="0"/>
              <a:t> high</a:t>
            </a:r>
          </a:p>
          <a:p>
            <a:r>
              <a:rPr lang="en-US" dirty="0"/>
              <a:t>Treatment allocation:</a:t>
            </a:r>
          </a:p>
          <a:p>
            <a:pPr lvl="1"/>
            <a:r>
              <a:rPr lang="en-US" dirty="0"/>
              <a:t>Two plots in each block</a:t>
            </a:r>
          </a:p>
          <a:p>
            <a:pPr lvl="1"/>
            <a:r>
              <a:rPr lang="en-US" dirty="0"/>
              <a:t>Should control for </a:t>
            </a:r>
          </a:p>
          <a:p>
            <a:pPr marL="457200" lvl="1" indent="0">
              <a:buNone/>
            </a:pPr>
            <a:r>
              <a:rPr lang="en-US" dirty="0"/>
              <a:t>    community specifics</a:t>
            </a:r>
          </a:p>
          <a:p>
            <a:r>
              <a:rPr lang="en-US" dirty="0" smtClean="0"/>
              <a:t>Balance?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10181" y="1143838"/>
            <a:ext cx="4900663" cy="4829705"/>
            <a:chOff x="4410181" y="1143838"/>
            <a:chExt cx="4900663" cy="4829705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918A453F-4F39-854E-A116-81FBFCCB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181" y="1143838"/>
              <a:ext cx="4895638" cy="48297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660296" y="1278645"/>
              <a:ext cx="650548" cy="108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035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32451" y="3049807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18991" y="3042761"/>
            <a:ext cx="3950340" cy="440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65165" y="3042760"/>
            <a:ext cx="604166" cy="44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44440"/>
            <a:ext cx="9151640" cy="1268674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352329" y="3414242"/>
            <a:ext cx="6136880" cy="433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882" y="950400"/>
            <a:ext cx="9151640" cy="5061463"/>
          </a:xfrm>
        </p:spPr>
        <p:txBody>
          <a:bodyPr>
            <a:normAutofit fontScale="92500" lnSpcReduction="10000"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>
                <a:latin typeface="+mj-lt"/>
              </a:rPr>
              <a:t>Survival </a:t>
            </a:r>
            <a:r>
              <a:rPr lang="nl-NL" altLang="en-US" sz="2400" dirty="0" err="1" smtClean="0">
                <a:latin typeface="+mj-lt"/>
              </a:rPr>
              <a:t>rates</a:t>
            </a:r>
            <a:r>
              <a:rPr lang="nl-NL" altLang="en-US" sz="24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Linear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smtClean="0">
                <a:latin typeface="+mj-lt"/>
              </a:rPr>
              <a:t> versus </a:t>
            </a:r>
            <a:r>
              <a:rPr lang="nl-NL" altLang="en-US" sz="2100" dirty="0" err="1" smtClean="0">
                <a:latin typeface="+mj-lt"/>
              </a:rPr>
              <a:t>threshold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payment</a:t>
            </a:r>
            <a:r>
              <a:rPr lang="nl-NL" altLang="en-US" sz="2100" dirty="0" err="1" smtClean="0">
                <a:latin typeface="+mj-lt"/>
              </a:rPr>
              <a:t>s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Quantity</a:t>
            </a:r>
            <a:r>
              <a:rPr lang="nl-NL" altLang="en-US" sz="2100" dirty="0" smtClean="0">
                <a:latin typeface="+mj-lt"/>
              </a:rPr>
              <a:t>, but </a:t>
            </a:r>
            <a:r>
              <a:rPr lang="nl-NL" altLang="en-US" sz="2100" dirty="0" err="1" smtClean="0">
                <a:latin typeface="+mj-lt"/>
              </a:rPr>
              <a:t>also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quality</a:t>
            </a:r>
            <a:endParaRPr lang="nl-NL" altLang="en-US" sz="21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857250" lvl="3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 smtClean="0">
                <a:latin typeface="+mj-lt"/>
              </a:rPr>
              <a:t>Linear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payments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outperform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the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threshold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payment</a:t>
            </a:r>
            <a:r>
              <a:rPr lang="nl-NL" altLang="en-US" sz="2400" dirty="0" smtClean="0">
                <a:latin typeface="+mj-lt"/>
              </a:rPr>
              <a:t> </a:t>
            </a:r>
            <a:r>
              <a:rPr lang="nl-NL" altLang="en-US" sz="2400" dirty="0" err="1" smtClean="0">
                <a:latin typeface="+mj-lt"/>
              </a:rPr>
              <a:t>mechanism</a:t>
            </a:r>
            <a:endParaRPr lang="nl-NL" altLang="en-US" sz="24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smtClean="0">
                <a:latin typeface="+mj-lt"/>
              </a:rPr>
              <a:t>in </a:t>
            </a:r>
            <a:r>
              <a:rPr lang="nl-NL" altLang="en-US" sz="2300" dirty="0" err="1">
                <a:latin typeface="+mj-lt"/>
              </a:rPr>
              <a:t>terms</a:t>
            </a:r>
            <a:r>
              <a:rPr lang="nl-NL" altLang="en-US" sz="2300" dirty="0">
                <a:latin typeface="+mj-lt"/>
              </a:rPr>
              <a:t> of trees </a:t>
            </a:r>
            <a:r>
              <a:rPr lang="nl-NL" altLang="en-US" sz="2300" dirty="0" err="1" smtClean="0">
                <a:latin typeface="+mj-lt"/>
              </a:rPr>
              <a:t>alive</a:t>
            </a:r>
            <a:endParaRPr lang="nl-NL" altLang="en-US" sz="23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300" dirty="0" err="1" smtClean="0"/>
              <a:t>And</a:t>
            </a:r>
            <a:r>
              <a:rPr lang="nl-NL" altLang="en-US" sz="2300" dirty="0" smtClean="0"/>
              <a:t> </a:t>
            </a:r>
            <a:r>
              <a:rPr lang="nl-NL" altLang="en-US" sz="2300" dirty="0" err="1"/>
              <a:t>also</a:t>
            </a:r>
            <a:r>
              <a:rPr lang="nl-NL" altLang="en-US" sz="2300" dirty="0"/>
              <a:t> in </a:t>
            </a:r>
            <a:r>
              <a:rPr lang="nl-NL" altLang="en-US" sz="2300" dirty="0" err="1"/>
              <a:t>terms</a:t>
            </a:r>
            <a:r>
              <a:rPr lang="nl-NL" altLang="en-US" sz="2300" dirty="0"/>
              <a:t> of “</a:t>
            </a:r>
            <a:r>
              <a:rPr lang="nl-NL" altLang="en-US" sz="2300" dirty="0" err="1"/>
              <a:t>quality</a:t>
            </a:r>
            <a:r>
              <a:rPr lang="nl-NL" altLang="en-US" sz="2300" dirty="0"/>
              <a:t>”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300" dirty="0" smtClean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 smtClean="0"/>
              <a:t>4. </a:t>
            </a:r>
            <a:r>
              <a:rPr lang="nl-NL" altLang="en-US" dirty="0" err="1" smtClean="0"/>
              <a:t>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7717" y="2115383"/>
            <a:ext cx="8221605" cy="2363852"/>
            <a:chOff x="637473" y="2115383"/>
            <a:chExt cx="8221605" cy="236385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611DE5C3-2102-EF4F-8222-DFC2ADE9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73" y="2115383"/>
              <a:ext cx="8221605" cy="23638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904921" y="2440122"/>
              <a:ext cx="650548" cy="144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0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98784" y="1041891"/>
            <a:ext cx="4513664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Significant </a:t>
            </a:r>
            <a:r>
              <a:rPr lang="nl-NL" altLang="en-US" sz="2100" dirty="0" err="1" smtClean="0">
                <a:latin typeface="+mj-lt"/>
              </a:rPr>
              <a:t>difference</a:t>
            </a:r>
            <a:endParaRPr lang="nl-NL" altLang="en-US" sz="21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err="1" smtClean="0">
                <a:latin typeface="+mj-lt"/>
              </a:rPr>
              <a:t>Not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very</a:t>
            </a:r>
            <a:r>
              <a:rPr lang="nl-NL" altLang="en-US" sz="2000" dirty="0" smtClean="0">
                <a:latin typeface="+mj-lt"/>
              </a:rPr>
              <a:t> high </a:t>
            </a:r>
            <a:r>
              <a:rPr lang="nl-NL" altLang="en-US" sz="2000" dirty="0" err="1" smtClean="0">
                <a:latin typeface="+mj-lt"/>
              </a:rPr>
              <a:t>powered</a:t>
            </a:r>
            <a:endParaRPr lang="nl-NL" altLang="en-US" sz="2000" dirty="0" smtClean="0">
              <a:latin typeface="+mj-lt"/>
            </a:endParaRP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“Lucky”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find</a:t>
            </a:r>
            <a:r>
              <a:rPr lang="nl-NL" altLang="en-US" sz="2000" dirty="0" smtClean="0">
                <a:latin typeface="+mj-lt"/>
              </a:rPr>
              <a:t> a </a:t>
            </a:r>
            <a:r>
              <a:rPr lang="nl-NL" altLang="en-US" sz="2000" dirty="0" err="1" smtClean="0">
                <a:latin typeface="+mj-lt"/>
              </a:rPr>
              <a:t>difference</a:t>
            </a:r>
            <a:r>
              <a:rPr lang="nl-NL" altLang="en-US" sz="2000" dirty="0" smtClean="0">
                <a:latin typeface="+mj-lt"/>
              </a:rPr>
              <a:t>?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>
                <a:latin typeface="+mj-lt"/>
              </a:rPr>
              <a:t>Try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to</a:t>
            </a:r>
            <a:r>
              <a:rPr lang="nl-NL" altLang="en-US" sz="2100" dirty="0" smtClean="0">
                <a:latin typeface="+mj-lt"/>
              </a:rPr>
              <a:t> </a:t>
            </a:r>
            <a:r>
              <a:rPr lang="nl-NL" altLang="en-US" sz="2100" dirty="0" err="1" smtClean="0">
                <a:latin typeface="+mj-lt"/>
              </a:rPr>
              <a:t>explain</a:t>
            </a:r>
            <a:r>
              <a:rPr lang="nl-NL" altLang="en-US" sz="2100" dirty="0" smtClean="0">
                <a:latin typeface="+mj-lt"/>
              </a:rPr>
              <a:t> survival </a:t>
            </a:r>
            <a:r>
              <a:rPr lang="nl-NL" altLang="en-US" sz="2100" dirty="0" err="1" smtClean="0">
                <a:latin typeface="+mj-lt"/>
              </a:rPr>
              <a:t>rates</a:t>
            </a:r>
            <a:r>
              <a:rPr lang="nl-NL" altLang="en-US" sz="2100" dirty="0" smtClean="0">
                <a:latin typeface="+mj-lt"/>
              </a:rPr>
              <a:t>: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Expertise </a:t>
            </a:r>
            <a:r>
              <a:rPr lang="nl-NL" altLang="en-US" sz="2000" dirty="0" err="1" smtClean="0">
                <a:latin typeface="+mj-lt"/>
              </a:rPr>
              <a:t>matters</a:t>
            </a:r>
            <a:r>
              <a:rPr lang="nl-NL" altLang="en-US" sz="2000" dirty="0" smtClean="0">
                <a:latin typeface="+mj-lt"/>
              </a:rPr>
              <a:t> (“GGF”)</a:t>
            </a:r>
          </a:p>
          <a:p>
            <a:pPr marL="1200150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000" dirty="0" smtClean="0">
                <a:latin typeface="+mj-lt"/>
              </a:rPr>
              <a:t>But </a:t>
            </a:r>
            <a:r>
              <a:rPr lang="nl-NL" altLang="en-US" sz="2000" dirty="0" err="1" smtClean="0">
                <a:latin typeface="+mj-lt"/>
              </a:rPr>
              <a:t>also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available</a:t>
            </a:r>
            <a:r>
              <a:rPr lang="nl-NL" altLang="en-US" sz="2000" dirty="0" smtClean="0">
                <a:latin typeface="+mj-lt"/>
              </a:rPr>
              <a:t> time </a:t>
            </a:r>
            <a:r>
              <a:rPr lang="nl-NL" altLang="en-US" sz="2000" dirty="0" err="1" smtClean="0">
                <a:latin typeface="+mj-lt"/>
              </a:rPr>
              <a:t>seems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matter 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latin typeface="+mj-lt"/>
              </a:rPr>
              <a:t>Low opp. </a:t>
            </a:r>
            <a:r>
              <a:rPr lang="nl-NL" altLang="en-US" sz="2000" dirty="0" err="1" smtClean="0">
                <a:latin typeface="+mj-lt"/>
              </a:rPr>
              <a:t>costs</a:t>
            </a:r>
            <a:r>
              <a:rPr lang="nl-NL" altLang="en-US" sz="2000" dirty="0" smtClean="0">
                <a:latin typeface="+mj-lt"/>
              </a:rPr>
              <a:t> (</a:t>
            </a:r>
            <a:r>
              <a:rPr lang="nl-NL" altLang="en-US" sz="2000" dirty="0" err="1" smtClean="0">
                <a:latin typeface="+mj-lt"/>
              </a:rPr>
              <a:t>income</a:t>
            </a:r>
            <a:r>
              <a:rPr lang="nl-NL" altLang="en-US" sz="2000" dirty="0" smtClean="0">
                <a:latin typeface="+mj-lt"/>
              </a:rPr>
              <a:t>)</a:t>
            </a:r>
          </a:p>
          <a:p>
            <a:pPr marL="1338263" lvl="4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altLang="en-US" sz="2000" dirty="0" err="1" smtClean="0">
                <a:latin typeface="+mj-lt"/>
              </a:rPr>
              <a:t>Ability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to</a:t>
            </a:r>
            <a:r>
              <a:rPr lang="nl-NL" altLang="en-US" sz="2000" dirty="0" smtClean="0">
                <a:latin typeface="+mj-lt"/>
              </a:rPr>
              <a:t> </a:t>
            </a:r>
            <a:r>
              <a:rPr lang="nl-NL" altLang="en-US" sz="2000" dirty="0" err="1" smtClean="0">
                <a:latin typeface="+mj-lt"/>
              </a:rPr>
              <a:t>buy</a:t>
            </a:r>
            <a:r>
              <a:rPr lang="nl-NL" altLang="en-US" sz="2000" dirty="0" smtClean="0">
                <a:latin typeface="+mj-lt"/>
              </a:rPr>
              <a:t> help (assets)</a:t>
            </a:r>
            <a:endParaRPr lang="nl-NL" altLang="en-US" sz="20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>
                <a:latin typeface="+mj-lt"/>
              </a:rPr>
              <a:t>I </a:t>
            </a:r>
            <a:endParaRPr lang="nl-NL" altLang="en-US" sz="24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nl-NL" altLang="en-US" sz="24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 err="1" smtClean="0"/>
              <a:t>Results</a:t>
            </a:r>
            <a:r>
              <a:rPr lang="nl-NL" altLang="en-US" dirty="0" smtClean="0"/>
              <a:t> (2)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0FEC9E-3DDF-B446-8EC7-34A1F8D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80" y="1350415"/>
            <a:ext cx="5055032" cy="4772089"/>
          </a:xfrm>
          <a:prstGeom prst="rect">
            <a:avLst/>
          </a:prstGeom>
        </p:spPr>
      </p:pic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25115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396751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>
                <a:latin typeface="+mj-lt"/>
              </a:rPr>
              <a:t>Mechanism</a:t>
            </a:r>
            <a:r>
              <a:rPr lang="nl-NL" altLang="en-US" sz="1900" dirty="0">
                <a:latin typeface="+mj-lt"/>
              </a:rPr>
              <a:t>: </a:t>
            </a:r>
            <a:r>
              <a:rPr lang="nl-NL" altLang="en-US" sz="1900" dirty="0" err="1">
                <a:latin typeface="+mj-lt"/>
              </a:rPr>
              <a:t>bunching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just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above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threshold</a:t>
            </a:r>
            <a:r>
              <a:rPr lang="nl-NL" altLang="en-US" sz="1900" dirty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900" dirty="0" err="1">
                <a:latin typeface="+mj-lt"/>
              </a:rPr>
              <a:t>Compare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distribution</a:t>
            </a:r>
            <a:r>
              <a:rPr lang="nl-NL" altLang="en-US" sz="1900" dirty="0">
                <a:latin typeface="+mj-lt"/>
              </a:rPr>
              <a:t> of </a:t>
            </a:r>
            <a:r>
              <a:rPr lang="nl-NL" altLang="en-US" sz="1900" dirty="0" err="1">
                <a:latin typeface="+mj-lt"/>
              </a:rPr>
              <a:t>numbers</a:t>
            </a:r>
            <a:r>
              <a:rPr lang="nl-NL" altLang="en-US" sz="1900" dirty="0">
                <a:latin typeface="+mj-lt"/>
              </a:rPr>
              <a:t> of trees </a:t>
            </a:r>
            <a:r>
              <a:rPr lang="nl-NL" altLang="en-US" sz="1900" dirty="0" err="1">
                <a:latin typeface="+mj-lt"/>
              </a:rPr>
              <a:t>alive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across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the</a:t>
            </a:r>
            <a:r>
              <a:rPr lang="nl-NL" altLang="en-US" sz="1900" dirty="0">
                <a:latin typeface="+mj-lt"/>
              </a:rPr>
              <a:t> </a:t>
            </a:r>
            <a:r>
              <a:rPr lang="nl-NL" altLang="en-US" sz="1900" dirty="0" err="1">
                <a:latin typeface="+mj-lt"/>
              </a:rPr>
              <a:t>treatments</a:t>
            </a:r>
            <a:endParaRPr lang="nl-NL" alt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Distribution under threshold just skewed more to the left; not evidence of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r>
              <a:rPr lang="nl-NL" altLang="en-US" dirty="0"/>
              <a:t> Preliminary results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945" y="1041891"/>
            <a:ext cx="5117343" cy="3745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30886"/>
          <a:stretch/>
        </p:blipFill>
        <p:spPr>
          <a:xfrm>
            <a:off x="4103798" y="4831279"/>
            <a:ext cx="4316490" cy="15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531791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 err="1">
                <a:latin typeface="+mj-lt"/>
              </a:rPr>
              <a:t>Overreporting</a:t>
            </a:r>
            <a:r>
              <a:rPr lang="en-US" altLang="en-US" sz="1900" dirty="0">
                <a:latin typeface="+mj-lt"/>
              </a:rPr>
              <a:t>?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Quite substantial in both treatments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Significantly different for threshold, but not for linear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results: Honesty ?</a:t>
            </a:r>
            <a:endParaRPr lang="en-GB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238" y="3881284"/>
            <a:ext cx="3457682" cy="2530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081" y="1261185"/>
            <a:ext cx="3427995" cy="2508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69" y="2828698"/>
            <a:ext cx="5005054" cy="15577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42" y="4559715"/>
            <a:ext cx="5096496" cy="15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 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3369"/>
            <a:ext cx="8554278" cy="4677918"/>
          </a:xfrm>
        </p:spPr>
        <p:txBody>
          <a:bodyPr>
            <a:noAutofit/>
          </a:bodyPr>
          <a:lstStyle/>
          <a:p>
            <a:r>
              <a:rPr lang="nl-NL" altLang="en-US" dirty="0" err="1" smtClean="0"/>
              <a:t>Payments</a:t>
            </a:r>
            <a:r>
              <a:rPr lang="nl-NL" altLang="en-US" dirty="0" smtClean="0"/>
              <a:t> </a:t>
            </a:r>
            <a:r>
              <a:rPr lang="nl-NL" altLang="en-US" dirty="0" err="1"/>
              <a:t>for</a:t>
            </a:r>
            <a:r>
              <a:rPr lang="nl-NL" altLang="en-US" dirty="0"/>
              <a:t> </a:t>
            </a:r>
            <a:r>
              <a:rPr lang="nl-NL" altLang="en-US" dirty="0" err="1"/>
              <a:t>ecosystem</a:t>
            </a:r>
            <a:r>
              <a:rPr lang="nl-NL" altLang="en-US" dirty="0"/>
              <a:t> services (</a:t>
            </a:r>
            <a:r>
              <a:rPr lang="nl-NL" altLang="en-US" dirty="0" err="1"/>
              <a:t>Wunder</a:t>
            </a:r>
            <a:r>
              <a:rPr lang="nl-NL" altLang="en-US" dirty="0"/>
              <a:t> et al. </a:t>
            </a:r>
            <a:r>
              <a:rPr lang="nl-NL" altLang="en-US" dirty="0" smtClean="0"/>
              <a:t>2005)</a:t>
            </a:r>
          </a:p>
          <a:p>
            <a:pPr lvl="1"/>
            <a:r>
              <a:rPr lang="nl-NL" altLang="en-US" dirty="0" err="1" smtClean="0"/>
              <a:t>Conservation</a:t>
            </a:r>
            <a:r>
              <a:rPr lang="nl-NL" altLang="en-US" dirty="0" smtClean="0"/>
              <a:t> </a:t>
            </a:r>
            <a:r>
              <a:rPr lang="nl-NL" altLang="en-US" dirty="0" err="1"/>
              <a:t>payments</a:t>
            </a:r>
            <a:r>
              <a:rPr lang="nl-NL" altLang="en-US" dirty="0"/>
              <a:t> </a:t>
            </a:r>
            <a:r>
              <a:rPr lang="nl-NL" altLang="en-US" dirty="0" err="1"/>
              <a:t>conditional</a:t>
            </a:r>
            <a:r>
              <a:rPr lang="nl-NL" altLang="en-US" dirty="0"/>
              <a:t> on service </a:t>
            </a:r>
            <a:r>
              <a:rPr lang="nl-NL" altLang="en-US" dirty="0" err="1"/>
              <a:t>being</a:t>
            </a:r>
            <a:r>
              <a:rPr lang="nl-NL" altLang="en-US" dirty="0"/>
              <a:t> </a:t>
            </a:r>
            <a:r>
              <a:rPr lang="nl-NL" altLang="en-US" dirty="0" err="1"/>
              <a:t>delivered</a:t>
            </a:r>
            <a:r>
              <a:rPr lang="nl-NL" altLang="en-US" dirty="0"/>
              <a:t> </a:t>
            </a:r>
            <a:r>
              <a:rPr lang="nl-NL" altLang="en-US" dirty="0" err="1"/>
              <a:t>by</a:t>
            </a:r>
            <a:r>
              <a:rPr lang="nl-NL" altLang="en-US" dirty="0"/>
              <a:t> </a:t>
            </a:r>
            <a:r>
              <a:rPr lang="nl-NL" altLang="en-US" dirty="0" err="1"/>
              <a:t>the</a:t>
            </a:r>
            <a:r>
              <a:rPr lang="nl-NL" altLang="en-US" dirty="0"/>
              <a:t> </a:t>
            </a:r>
            <a:r>
              <a:rPr lang="nl-NL" altLang="en-US" dirty="0" err="1" smtClean="0"/>
              <a:t>ecosystem</a:t>
            </a:r>
            <a:r>
              <a:rPr lang="nl-NL" altLang="en-US" dirty="0" smtClean="0"/>
              <a:t> service provider</a:t>
            </a:r>
          </a:p>
          <a:p>
            <a:pPr lvl="1"/>
            <a:r>
              <a:rPr lang="nl-NL" altLang="en-US" dirty="0" err="1" smtClean="0"/>
              <a:t>Improve</a:t>
            </a:r>
            <a:r>
              <a:rPr lang="nl-NL" altLang="en-US" dirty="0" smtClean="0"/>
              <a:t> </a:t>
            </a:r>
            <a:r>
              <a:rPr lang="nl-NL" altLang="en-US" dirty="0"/>
              <a:t>(private) </a:t>
            </a:r>
            <a:r>
              <a:rPr lang="nl-NL" altLang="en-US" dirty="0" err="1"/>
              <a:t>cost</a:t>
            </a:r>
            <a:r>
              <a:rPr lang="nl-NL" altLang="en-US" dirty="0"/>
              <a:t>-benefit ratio of </a:t>
            </a:r>
            <a:r>
              <a:rPr lang="nl-NL" altLang="en-US" dirty="0" err="1"/>
              <a:t>conservation</a:t>
            </a:r>
            <a:endParaRPr lang="nl-NL" altLang="en-US" dirty="0"/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smtClean="0"/>
              <a:t>(</a:t>
            </a:r>
            <a:r>
              <a:rPr lang="nl-NL" altLang="en-US" sz="2400" dirty="0" err="1" smtClean="0"/>
              <a:t>Almost</a:t>
            </a:r>
            <a:r>
              <a:rPr lang="nl-NL" altLang="en-US" sz="2400" dirty="0" smtClean="0"/>
              <a:t>) </a:t>
            </a:r>
            <a:r>
              <a:rPr lang="nl-NL" altLang="en-US" sz="2400" dirty="0" err="1" smtClean="0"/>
              <a:t>serious</a:t>
            </a:r>
            <a:r>
              <a:rPr lang="nl-NL" altLang="en-US" sz="2400" dirty="0" smtClean="0"/>
              <a:t> money – $20 </a:t>
            </a:r>
            <a:r>
              <a:rPr lang="nl-NL" altLang="en-US" sz="2400" dirty="0" err="1" smtClean="0"/>
              <a:t>bln</a:t>
            </a:r>
            <a:r>
              <a:rPr lang="nl-NL" altLang="en-US" sz="2400" dirty="0" smtClean="0"/>
              <a:t> per </a:t>
            </a:r>
            <a:r>
              <a:rPr lang="nl-NL" altLang="en-US" sz="2400" dirty="0" err="1" smtClean="0"/>
              <a:t>year</a:t>
            </a:r>
            <a:endParaRPr lang="nl-NL" altLang="en-US" sz="2400" dirty="0"/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smtClean="0"/>
              <a:t>Part </a:t>
            </a:r>
            <a:r>
              <a:rPr lang="nl-NL" altLang="en-US" sz="2100" dirty="0"/>
              <a:t>of </a:t>
            </a:r>
            <a:r>
              <a:rPr lang="nl-NL" altLang="en-US" sz="2100" dirty="0" err="1"/>
              <a:t>the</a:t>
            </a:r>
            <a:r>
              <a:rPr lang="nl-NL" altLang="en-US" sz="2100" dirty="0"/>
              <a:t> “Kyoto </a:t>
            </a:r>
            <a:r>
              <a:rPr lang="nl-NL" altLang="en-US" sz="2100" dirty="0" err="1"/>
              <a:t>process</a:t>
            </a:r>
            <a:r>
              <a:rPr lang="nl-NL" altLang="en-US" sz="2100" dirty="0"/>
              <a:t>”: </a:t>
            </a:r>
            <a:r>
              <a:rPr lang="nl-NL" altLang="en-US" sz="2100" dirty="0" smtClean="0"/>
              <a:t>REDD+</a:t>
            </a:r>
          </a:p>
          <a:p>
            <a:pPr marL="814388" lvl="3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100" dirty="0" err="1" smtClean="0"/>
              <a:t>Also</a:t>
            </a:r>
            <a:r>
              <a:rPr lang="nl-NL" altLang="en-US" sz="2100" dirty="0" smtClean="0"/>
              <a:t> </a:t>
            </a:r>
            <a:r>
              <a:rPr lang="nl-NL" altLang="en-US" sz="2100" dirty="0" err="1"/>
              <a:t>many</a:t>
            </a:r>
            <a:r>
              <a:rPr lang="nl-NL" altLang="en-US" sz="2100" dirty="0"/>
              <a:t> </a:t>
            </a:r>
            <a:r>
              <a:rPr lang="nl-NL" altLang="en-US" sz="2100" dirty="0" err="1"/>
              <a:t>unilateral</a:t>
            </a:r>
            <a:r>
              <a:rPr lang="nl-NL" altLang="en-US" sz="2100" dirty="0"/>
              <a:t> </a:t>
            </a:r>
            <a:r>
              <a:rPr lang="nl-NL" altLang="en-US" sz="2100" dirty="0" err="1"/>
              <a:t>initiatives</a:t>
            </a:r>
            <a:r>
              <a:rPr lang="nl-NL" altLang="en-US" sz="2100" dirty="0"/>
              <a:t> (Sweden, US)</a:t>
            </a:r>
          </a:p>
          <a:p>
            <a:pPr marL="357188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2400" dirty="0" err="1"/>
              <a:t>Not</a:t>
            </a:r>
            <a:r>
              <a:rPr lang="nl-NL" altLang="en-US" sz="2400" dirty="0"/>
              <a:t> without issues/ </a:t>
            </a:r>
            <a:r>
              <a:rPr lang="nl-NL" altLang="en-US" sz="2400" dirty="0" err="1" smtClean="0"/>
              <a:t>challenges</a:t>
            </a:r>
            <a:r>
              <a:rPr lang="nl-NL" altLang="en-US" sz="2400" dirty="0" smtClean="0"/>
              <a:t>…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3458635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Bunching near threshold? 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Some evidence for this; compare just below 200 to just above, and just below 400 and just above (but not significantly so)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And also not very different from linear</a:t>
            </a: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</a:t>
            </a:r>
            <a:endParaRPr lang="en-GB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30371"/>
          <a:stretch/>
        </p:blipFill>
        <p:spPr>
          <a:xfrm>
            <a:off x="4633283" y="4355678"/>
            <a:ext cx="4205917" cy="1528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284" y="950338"/>
            <a:ext cx="4229209" cy="30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7435" y="1041891"/>
            <a:ext cx="8627723" cy="5080613"/>
          </a:xfrm>
        </p:spPr>
        <p:txBody>
          <a:bodyPr>
            <a:normAutofit/>
          </a:bodyPr>
          <a:lstStyle/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900" dirty="0">
                <a:latin typeface="+mj-lt"/>
              </a:rPr>
              <a:t>Farmers neither savvy nor (too) bold in </a:t>
            </a:r>
            <a:r>
              <a:rPr lang="en-US" altLang="en-US" sz="1900" dirty="0" err="1">
                <a:latin typeface="+mj-lt"/>
              </a:rPr>
              <a:t>overreporting</a:t>
            </a:r>
            <a:endParaRPr lang="en-US" alt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13 of 31 farmer groups in threshold did not </a:t>
            </a:r>
            <a:r>
              <a:rPr lang="en-US" sz="1900" dirty="0" err="1">
                <a:latin typeface="+mj-lt"/>
              </a:rPr>
              <a:t>overreport</a:t>
            </a:r>
            <a:endParaRPr lang="en-US" sz="1900" dirty="0">
              <a:latin typeface="+mj-lt"/>
            </a:endParaRP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Of the 18 that did </a:t>
            </a:r>
            <a:r>
              <a:rPr lang="en-US" sz="1900" dirty="0" err="1">
                <a:latin typeface="+mj-lt"/>
              </a:rPr>
              <a:t>overreport</a:t>
            </a:r>
            <a:r>
              <a:rPr lang="en-US" sz="1900" dirty="0">
                <a:latin typeface="+mj-lt"/>
              </a:rPr>
              <a:t>, 10 benefitted from that – but crossed just one threshold (not more)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>
                <a:latin typeface="+mj-lt"/>
              </a:rPr>
              <a:t>Mean amount of “strategic” overreporting is 94 trees (ranging from 36 to 170 trees), but none of these differences resulted in crossing more than one threshold</a:t>
            </a:r>
          </a:p>
          <a:p>
            <a:pPr marL="742950"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latin typeface="+mj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en-US" dirty="0"/>
              <a:t>   </a:t>
            </a:r>
            <a:endParaRPr lang="en-GB" alt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tsc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35" y="6011863"/>
            <a:ext cx="80085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150558"/>
            <a:ext cx="8229600" cy="95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nl-NL" altLang="en-US" dirty="0"/>
              <a:t>Preliminary results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944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163961-6A88-4742-8655-07E6A88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88383B-8ED7-A94B-8DF2-09A83AD9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/>
              <a:t>Not without issues/ challenges…:</a:t>
            </a:r>
          </a:p>
          <a:p>
            <a:pPr lvl="1"/>
            <a:r>
              <a:rPr lang="en-US" altLang="en-US" dirty="0"/>
              <a:t>Additionality, leakage 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Pattanayak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(2010): </a:t>
            </a:r>
            <a:r>
              <a:rPr lang="en-US" altLang="en-US" dirty="0"/>
              <a:t>“Results are highly divergent” </a:t>
            </a:r>
          </a:p>
          <a:p>
            <a:r>
              <a:rPr lang="en-US" altLang="en-US" dirty="0"/>
              <a:t>Still PES may be </a:t>
            </a:r>
            <a:r>
              <a:rPr lang="en-US" altLang="en-US" dirty="0" smtClean="0"/>
              <a:t>indispensable. Field-exp. evidence:</a:t>
            </a:r>
          </a:p>
          <a:p>
            <a:pPr lvl="1"/>
            <a:r>
              <a:rPr lang="en-US" altLang="en-US" dirty="0" smtClean="0"/>
              <a:t>PES </a:t>
            </a:r>
            <a:r>
              <a:rPr lang="en-US" altLang="en-US" dirty="0"/>
              <a:t>is </a:t>
            </a:r>
            <a:r>
              <a:rPr lang="en-US" altLang="en-US" dirty="0" smtClean="0"/>
              <a:t>effective:</a:t>
            </a:r>
            <a:endParaRPr lang="en-US" altLang="en-US" dirty="0"/>
          </a:p>
          <a:p>
            <a:pPr lvl="2"/>
            <a:r>
              <a:rPr lang="en-US" altLang="en-US" dirty="0" err="1" smtClean="0"/>
              <a:t>Jayachandran</a:t>
            </a:r>
            <a:r>
              <a:rPr lang="en-US" altLang="en-US" dirty="0" smtClean="0"/>
              <a:t> et al. (2017), Uganda:</a:t>
            </a:r>
          </a:p>
          <a:p>
            <a:pPr lvl="3"/>
            <a:r>
              <a:rPr lang="en-US" altLang="en-US" dirty="0"/>
              <a:t>2-5%  </a:t>
            </a:r>
            <a:r>
              <a:rPr lang="en-US" altLang="en-US" dirty="0" smtClean="0"/>
              <a:t>deforestation among treated households, 7-10</a:t>
            </a:r>
            <a:r>
              <a:rPr lang="en-US" altLang="en-US" dirty="0"/>
              <a:t>% </a:t>
            </a:r>
            <a:r>
              <a:rPr lang="en-US" altLang="en-US" dirty="0" smtClean="0"/>
              <a:t>in control</a:t>
            </a:r>
          </a:p>
          <a:p>
            <a:pPr lvl="3"/>
            <a:r>
              <a:rPr lang="en-US" altLang="en-US" dirty="0" smtClean="0"/>
              <a:t>No evidence of leakage</a:t>
            </a:r>
          </a:p>
          <a:p>
            <a:pPr lvl="1"/>
            <a:r>
              <a:rPr lang="en-US" altLang="en-US" dirty="0" smtClean="0"/>
              <a:t>Unconditional payments may even be counterproductive</a:t>
            </a:r>
          </a:p>
          <a:p>
            <a:pPr lvl="2"/>
            <a:r>
              <a:rPr lang="en-US" altLang="en-US" dirty="0" err="1" smtClean="0"/>
              <a:t>Wilebore</a:t>
            </a:r>
            <a:r>
              <a:rPr lang="en-US" altLang="en-US" dirty="0" smtClean="0"/>
              <a:t> </a:t>
            </a:r>
            <a:r>
              <a:rPr lang="en-US" altLang="en-US" dirty="0"/>
              <a:t>et al. </a:t>
            </a:r>
            <a:r>
              <a:rPr lang="en-US" altLang="en-US" dirty="0" smtClean="0"/>
              <a:t>(2017), Sierra Leone:</a:t>
            </a:r>
          </a:p>
          <a:p>
            <a:pPr lvl="3"/>
            <a:r>
              <a:rPr lang="en-US" altLang="en-US" dirty="0" smtClean="0"/>
              <a:t>4% </a:t>
            </a:r>
            <a:r>
              <a:rPr lang="en-US" altLang="en-US" i="1" dirty="0" smtClean="0"/>
              <a:t>additional</a:t>
            </a:r>
            <a:r>
              <a:rPr lang="en-US" altLang="en-US" dirty="0" smtClean="0"/>
              <a:t> land clearance in treatment villages</a:t>
            </a:r>
            <a:endParaRPr lang="en-US" altLang="en-US" dirty="0"/>
          </a:p>
          <a:p>
            <a:r>
              <a:rPr lang="en-US" altLang="en-US" dirty="0" smtClean="0"/>
              <a:t>PES is a solution… for all forests on this planet?</a:t>
            </a: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73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(3)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26865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Can PES be </a:t>
            </a:r>
            <a:r>
              <a:rPr lang="en-US" altLang="en-US" dirty="0"/>
              <a:t>a </a:t>
            </a:r>
            <a:r>
              <a:rPr lang="en-US" altLang="en-US" dirty="0" smtClean="0"/>
              <a:t>solution for </a:t>
            </a:r>
            <a:r>
              <a:rPr lang="en-US" altLang="en-US" dirty="0"/>
              <a:t>all forests on this planet?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Bulk of the PES projects implemented thus far are among (predominantly) private land owners</a:t>
            </a:r>
          </a:p>
          <a:p>
            <a:pPr lvl="2"/>
            <a:r>
              <a:rPr lang="en-US" dirty="0" smtClean="0"/>
              <a:t>Costa </a:t>
            </a:r>
            <a:r>
              <a:rPr lang="en-US" dirty="0"/>
              <a:t>Rica (Pfaff et al</a:t>
            </a:r>
            <a:r>
              <a:rPr lang="en-US" dirty="0" smtClean="0"/>
              <a:t>. 2008</a:t>
            </a:r>
            <a:r>
              <a:rPr lang="en-US" dirty="0"/>
              <a:t>), Uganda (</a:t>
            </a:r>
            <a:r>
              <a:rPr lang="en-US" dirty="0" err="1"/>
              <a:t>Jayachandran</a:t>
            </a:r>
            <a:r>
              <a:rPr lang="en-US" dirty="0"/>
              <a:t> et al. </a:t>
            </a:r>
            <a:r>
              <a:rPr lang="en-US" dirty="0" smtClean="0"/>
              <a:t>2017), </a:t>
            </a:r>
            <a:r>
              <a:rPr lang="en-US" dirty="0"/>
              <a:t>Northern Ghana (van </a:t>
            </a:r>
            <a:r>
              <a:rPr lang="en-US" dirty="0" err="1"/>
              <a:t>Soest</a:t>
            </a:r>
            <a:r>
              <a:rPr lang="en-US" dirty="0"/>
              <a:t> et al. </a:t>
            </a:r>
            <a:r>
              <a:rPr lang="en-US" dirty="0" smtClean="0"/>
              <a:t>2018)</a:t>
            </a:r>
            <a:endParaRPr lang="en-US" dirty="0"/>
          </a:p>
          <a:p>
            <a:pPr lvl="1"/>
            <a:r>
              <a:rPr lang="en-US" dirty="0" smtClean="0"/>
              <a:t>Large share of forests in developing countries are “state-owned”</a:t>
            </a:r>
          </a:p>
          <a:p>
            <a:pPr lvl="2"/>
            <a:r>
              <a:rPr lang="en-US" dirty="0" smtClean="0"/>
              <a:t>De facto common property resources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r>
              <a:rPr lang="en-US" altLang="en-US" dirty="0" smtClean="0"/>
              <a:t>Common property resources</a:t>
            </a:r>
          </a:p>
          <a:p>
            <a:pPr lvl="1"/>
            <a:r>
              <a:rPr lang="en-US" altLang="en-US" dirty="0" smtClean="0"/>
              <a:t>Challenge for conservation; free riding?</a:t>
            </a:r>
          </a:p>
          <a:p>
            <a:pPr lvl="1"/>
            <a:r>
              <a:rPr lang="en-US" altLang="en-US" dirty="0" smtClean="0"/>
              <a:t>Challenge for PES: collective payment is a public good too?</a:t>
            </a:r>
          </a:p>
          <a:p>
            <a:r>
              <a:rPr lang="en-US" altLang="en-US" dirty="0" smtClean="0"/>
              <a:t>Tragedy of the </a:t>
            </a:r>
            <a:r>
              <a:rPr lang="en-US" altLang="en-US" dirty="0" smtClean="0"/>
              <a:t>Commons: </a:t>
            </a:r>
          </a:p>
          <a:p>
            <a:pPr lvl="1"/>
            <a:r>
              <a:rPr lang="en-US" altLang="en-US" dirty="0" smtClean="0"/>
              <a:t>i</a:t>
            </a:r>
            <a:r>
              <a:rPr lang="en-US" altLang="en-US" dirty="0" smtClean="0"/>
              <a:t>ntroducing a </a:t>
            </a:r>
            <a:r>
              <a:rPr lang="en-US" altLang="en-US" dirty="0" smtClean="0"/>
              <a:t>new one to solve the other</a:t>
            </a:r>
            <a:r>
              <a:rPr lang="en-US" altLang="en-US" dirty="0" smtClean="0"/>
              <a:t>?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765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(4)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Collective PES  is likely to be a social dilemma</a:t>
            </a:r>
          </a:p>
          <a:p>
            <a:pPr lvl="1"/>
            <a:r>
              <a:rPr lang="en-US" altLang="en-US" dirty="0" smtClean="0"/>
              <a:t>If payments are linear in environmental service provision</a:t>
            </a:r>
          </a:p>
          <a:p>
            <a:pPr lvl="2"/>
            <a:r>
              <a:rPr lang="en-US" altLang="en-US" dirty="0" err="1" smtClean="0"/>
              <a:t>E,g</a:t>
            </a:r>
            <a:r>
              <a:rPr lang="en-US" altLang="en-US" dirty="0" smtClean="0"/>
              <a:t>,, payments decreasing in deforestation share</a:t>
            </a:r>
            <a:endParaRPr lang="en-US" dirty="0"/>
          </a:p>
          <a:p>
            <a:pPr lvl="1"/>
            <a:r>
              <a:rPr lang="en-US" dirty="0" smtClean="0"/>
              <a:t>But what if payments are threshold based?</a:t>
            </a:r>
          </a:p>
          <a:p>
            <a:pPr lvl="2"/>
            <a:r>
              <a:rPr lang="en-US" altLang="en-US" dirty="0" smtClean="0"/>
              <a:t>Community receives $X if deforestation &lt; threshold</a:t>
            </a:r>
          </a:p>
          <a:p>
            <a:pPr lvl="2"/>
            <a:r>
              <a:rPr lang="en-US" altLang="en-US" dirty="0"/>
              <a:t>Community receives </a:t>
            </a:r>
            <a:r>
              <a:rPr lang="en-US" altLang="en-US" dirty="0" smtClean="0"/>
              <a:t>$Y (&lt;&lt; X) if threshold is crossed</a:t>
            </a:r>
            <a:endParaRPr lang="en-US" altLang="en-US" dirty="0"/>
          </a:p>
          <a:p>
            <a:r>
              <a:rPr lang="en-US" altLang="en-US" dirty="0" smtClean="0"/>
              <a:t>Thresholds change nature of the game from social dilemma to a coordination game</a:t>
            </a:r>
          </a:p>
          <a:p>
            <a:pPr lvl="1"/>
            <a:r>
              <a:rPr lang="en-US" altLang="en-US" sz="2100" dirty="0" smtClean="0"/>
              <a:t>Strong incentives to remain below in the threshold</a:t>
            </a:r>
          </a:p>
          <a:p>
            <a:pPr lvl="1"/>
            <a:r>
              <a:rPr lang="en-US" altLang="en-US" sz="2100" i="1" dirty="0" smtClean="0"/>
              <a:t>Privately</a:t>
            </a:r>
            <a:r>
              <a:rPr lang="en-US" altLang="en-US" sz="2100" dirty="0" smtClean="0"/>
              <a:t> optimal to not cut additional tree if the private loss of passing the threshold (</a:t>
            </a:r>
            <a:r>
              <a:rPr lang="en-US" altLang="en-US" sz="2100" dirty="0" err="1" smtClean="0"/>
              <a:t>i.e</a:t>
            </a:r>
            <a:r>
              <a:rPr lang="en-US" altLang="en-US" sz="2100" dirty="0" smtClean="0"/>
              <a:t>, (X – Y)/N) is larger than the benefits of cutting the tree</a:t>
            </a:r>
            <a:endParaRPr lang="nl-NL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4305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 (5)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3369"/>
            <a:ext cx="858078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This paper:</a:t>
            </a:r>
          </a:p>
          <a:p>
            <a:pPr lvl="1"/>
            <a:r>
              <a:rPr lang="en-US" altLang="en-US" dirty="0" smtClean="0"/>
              <a:t>Test whether threshold payments outperform linear payments</a:t>
            </a:r>
          </a:p>
          <a:p>
            <a:pPr lvl="2"/>
            <a:r>
              <a:rPr lang="en-US" altLang="en-US" dirty="0" smtClean="0"/>
              <a:t>Reforestation, as opposed to deforestation</a:t>
            </a:r>
          </a:p>
          <a:p>
            <a:pPr lvl="1"/>
            <a:r>
              <a:rPr lang="en-US" altLang="en-US" dirty="0" smtClean="0"/>
              <a:t>Implemented in 11 forests in Burkina Faso</a:t>
            </a:r>
          </a:p>
          <a:p>
            <a:pPr lvl="2"/>
            <a:r>
              <a:rPr lang="en-US" altLang="en-US" dirty="0" smtClean="0"/>
              <a:t>33 “</a:t>
            </a:r>
            <a:r>
              <a:rPr lang="en-US" altLang="en-US" dirty="0" err="1" smtClean="0"/>
              <a:t>subforests</a:t>
            </a:r>
            <a:r>
              <a:rPr lang="en-US" altLang="en-US" dirty="0" smtClean="0"/>
              <a:t>” in total -- blocks</a:t>
            </a:r>
          </a:p>
          <a:p>
            <a:pPr lvl="2"/>
            <a:r>
              <a:rPr lang="en-US" altLang="en-US" dirty="0" smtClean="0"/>
              <a:t>Reforestation in two plots in every block, one with linear payments, one with threshold payments</a:t>
            </a:r>
            <a:endParaRPr lang="en-US" dirty="0"/>
          </a:p>
          <a:p>
            <a:pPr lvl="1"/>
            <a:r>
              <a:rPr lang="en-US" altLang="en-US" dirty="0" smtClean="0"/>
              <a:t>Outcome variable of interest: survival rate of the trees planted</a:t>
            </a:r>
          </a:p>
          <a:p>
            <a:r>
              <a:rPr lang="en-US" altLang="en-US" dirty="0" smtClean="0"/>
              <a:t>Success depends on</a:t>
            </a:r>
          </a:p>
          <a:p>
            <a:pPr lvl="1"/>
            <a:r>
              <a:rPr lang="en-US" altLang="en-US" dirty="0" smtClean="0"/>
              <a:t>extent to which collective action problem can be overcome</a:t>
            </a:r>
          </a:p>
          <a:p>
            <a:pPr lvl="1"/>
            <a:r>
              <a:rPr lang="en-US" altLang="en-US" dirty="0" smtClean="0"/>
              <a:t>but also on response to lack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4285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1A4F33-A0D6-4F9C-A507-FE5B23165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3521730"/>
            <a:ext cx="1442301" cy="216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0DC7552-C4A8-4F70-B9DB-F3083B2B3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2" y="3521730"/>
            <a:ext cx="1360637" cy="216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D35CBC-A9DB-42F3-9172-AA1611E17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8" y="1100772"/>
            <a:ext cx="2861035" cy="230096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="" xmlns:a16="http://schemas.microsoft.com/office/drawing/2014/main" id="{78E1CA4F-CB9C-4DBD-892C-478693DC4DF4}"/>
              </a:ext>
            </a:extLst>
          </p:cNvPr>
          <p:cNvSpPr txBox="1">
            <a:spLocks/>
          </p:cNvSpPr>
          <p:nvPr/>
        </p:nvSpPr>
        <p:spPr bwMode="auto">
          <a:xfrm>
            <a:off x="289552" y="133257"/>
            <a:ext cx="8607230" cy="6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fr-FR" dirty="0" smtClean="0"/>
              <a:t>2. Design</a:t>
            </a:r>
            <a:endParaRPr lang="fr-FR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953369"/>
            <a:ext cx="5877341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Aug 2017: Tree </a:t>
            </a:r>
            <a:r>
              <a:rPr lang="en-US" altLang="en-US" dirty="0" smtClean="0"/>
              <a:t>planting</a:t>
            </a:r>
          </a:p>
          <a:p>
            <a:pPr lvl="1"/>
            <a:r>
              <a:rPr lang="en-US" altLang="en-US" dirty="0" smtClean="0"/>
              <a:t>On degraded land within </a:t>
            </a:r>
            <a:r>
              <a:rPr lang="en-US" altLang="en-US" dirty="0" err="1" smtClean="0"/>
              <a:t>gazetted</a:t>
            </a:r>
            <a:r>
              <a:rPr lang="en-US" altLang="en-US" dirty="0" smtClean="0"/>
              <a:t> forests</a:t>
            </a:r>
          </a:p>
          <a:p>
            <a:pPr lvl="1"/>
            <a:r>
              <a:rPr lang="en-US" altLang="en-US" dirty="0" smtClean="0"/>
              <a:t>Saplings planted in holes, clearing the surrounding </a:t>
            </a:r>
            <a:r>
              <a:rPr lang="en-US" altLang="en-US" dirty="0" smtClean="0"/>
              <a:t>area</a:t>
            </a:r>
          </a:p>
          <a:p>
            <a:pPr lvl="2"/>
            <a:r>
              <a:rPr lang="en-US" altLang="en-US" dirty="0" smtClean="0"/>
              <a:t>Voluntary participation, private payment per tree planted</a:t>
            </a:r>
          </a:p>
          <a:p>
            <a:pPr lvl="1"/>
            <a:r>
              <a:rPr lang="en-US" altLang="en-US" dirty="0" smtClean="0"/>
              <a:t>33,547 trees planted</a:t>
            </a:r>
          </a:p>
          <a:p>
            <a:r>
              <a:rPr lang="en-US" altLang="en-US" dirty="0" smtClean="0"/>
              <a:t>Nov 2017: start maintenance</a:t>
            </a:r>
          </a:p>
          <a:p>
            <a:pPr lvl="1"/>
            <a:r>
              <a:rPr lang="en-US" altLang="en-US" dirty="0" smtClean="0"/>
              <a:t>Linear payments, or thresholds</a:t>
            </a:r>
          </a:p>
          <a:p>
            <a:pPr lvl="1"/>
            <a:r>
              <a:rPr lang="en-US" altLang="en-US" dirty="0" smtClean="0"/>
              <a:t>Random selection </a:t>
            </a:r>
            <a:r>
              <a:rPr lang="en-US" altLang="en-US" dirty="0"/>
              <a:t>&amp; treatment allocation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5 individuals &amp; (about) 400 trees per plot, two plots per block, 33 blocks</a:t>
            </a:r>
            <a:endParaRPr lang="en-US" altLang="en-US" dirty="0" smtClean="0"/>
          </a:p>
          <a:p>
            <a:pPr lvl="2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246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78E1CA4F-CB9C-4DBD-892C-478693DC4DF4}"/>
              </a:ext>
            </a:extLst>
          </p:cNvPr>
          <p:cNvSpPr txBox="1">
            <a:spLocks/>
          </p:cNvSpPr>
          <p:nvPr/>
        </p:nvSpPr>
        <p:spPr bwMode="auto">
          <a:xfrm>
            <a:off x="289552" y="133257"/>
            <a:ext cx="8607230" cy="6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  <a:cs typeface="Scala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calaSans" pitchFamily="-109" charset="0"/>
                <a:ea typeface="ヒラギノ角ゴ Pro W3" pitchFamily="-109" charset="-128"/>
              </a:defRPr>
            </a:lvl9pPr>
          </a:lstStyle>
          <a:p>
            <a:r>
              <a:rPr lang="fr-FR" dirty="0" smtClean="0"/>
              <a:t>Design (2)</a:t>
            </a:r>
            <a:endParaRPr lang="fr-FR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953369"/>
            <a:ext cx="6314663" cy="4677918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Linear payments</a:t>
            </a:r>
          </a:p>
          <a:p>
            <a:pPr lvl="1"/>
            <a:r>
              <a:rPr lang="en-US" altLang="en-US" dirty="0" smtClean="0"/>
              <a:t>Group receives 350 FCFA (= $0.62 ) per tree still alive in May 2018</a:t>
            </a:r>
          </a:p>
          <a:p>
            <a:pPr lvl="1"/>
            <a:r>
              <a:rPr lang="en-US" altLang="en-US" dirty="0" smtClean="0"/>
              <a:t>Every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Loses 70 FCFA (= $0.12) per dead tree</a:t>
            </a:r>
          </a:p>
          <a:p>
            <a:r>
              <a:rPr lang="en-US" altLang="en-US" dirty="0" smtClean="0"/>
              <a:t>Threshold payments</a:t>
            </a:r>
          </a:p>
          <a:p>
            <a:pPr lvl="1"/>
            <a:r>
              <a:rPr lang="en-US" altLang="en-US" dirty="0" smtClean="0"/>
              <a:t>Group receives </a:t>
            </a:r>
          </a:p>
          <a:p>
            <a:pPr lvl="2"/>
            <a:r>
              <a:rPr lang="en-US" altLang="en-US" dirty="0" smtClean="0"/>
              <a:t>135,000 FCFA (= $ 238) if # trees alive ≥ 400</a:t>
            </a:r>
          </a:p>
          <a:p>
            <a:pPr lvl="2"/>
            <a:r>
              <a:rPr lang="en-US" altLang="en-US" dirty="0" smtClean="0"/>
              <a:t>105,000 FCFA </a:t>
            </a:r>
            <a:r>
              <a:rPr lang="en-US" altLang="en-US" dirty="0"/>
              <a:t>if # trees alive ≥ </a:t>
            </a:r>
            <a:r>
              <a:rPr lang="en-US" altLang="en-US" dirty="0" smtClean="0"/>
              <a:t>300</a:t>
            </a:r>
          </a:p>
          <a:p>
            <a:pPr lvl="2"/>
            <a:r>
              <a:rPr lang="en-US" altLang="en-US" dirty="0" smtClean="0"/>
              <a:t>… 15,000 FCF if </a:t>
            </a:r>
            <a:r>
              <a:rPr lang="en-US" altLang="en-US" dirty="0"/>
              <a:t># trees alive </a:t>
            </a:r>
            <a:r>
              <a:rPr lang="en-US" altLang="en-US" dirty="0" smtClean="0"/>
              <a:t>&lt; 100</a:t>
            </a:r>
            <a:endParaRPr lang="en-US" altLang="en-US" dirty="0"/>
          </a:p>
          <a:p>
            <a:pPr lvl="1"/>
            <a:r>
              <a:rPr lang="en-US" altLang="en-US" dirty="0" smtClean="0"/>
              <a:t>Individual group member receives 1/5</a:t>
            </a:r>
            <a:r>
              <a:rPr lang="en-US" altLang="en-US" baseline="30000" dirty="0" smtClean="0"/>
              <a:t>th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Crossing thresholds costs 6000 (= $10.60)</a:t>
            </a:r>
            <a:endParaRPr lang="en-US" altLang="en-US" dirty="0" smtClean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871538" y="2146300"/>
            <a:ext cx="7854950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t="7796" r="29010" b="10944"/>
          <a:stretch/>
        </p:blipFill>
        <p:spPr>
          <a:xfrm>
            <a:off x="6660845" y="3157416"/>
            <a:ext cx="2442344" cy="2968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9AD2454-1B99-9941-AFB9-58ADEB53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67" t="29416" r="6147" b="19465"/>
          <a:stretch/>
        </p:blipFill>
        <p:spPr>
          <a:xfrm>
            <a:off x="7043360" y="1023337"/>
            <a:ext cx="2000362" cy="20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2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11" y="1106037"/>
            <a:ext cx="8237246" cy="2256626"/>
          </a:xfrm>
        </p:spPr>
        <p:txBody>
          <a:bodyPr>
            <a:noAutofit/>
          </a:bodyPr>
          <a:lstStyle/>
          <a:p>
            <a:r>
              <a:rPr lang="fr-FR" dirty="0" err="1"/>
              <a:t>Checking</a:t>
            </a:r>
            <a:r>
              <a:rPr lang="fr-FR" dirty="0"/>
              <a:t> </a:t>
            </a:r>
            <a:r>
              <a:rPr lang="fr-FR" dirty="0" err="1"/>
              <a:t>survival</a:t>
            </a:r>
            <a:r>
              <a:rPr lang="fr-FR" dirty="0"/>
              <a:t> rates:</a:t>
            </a:r>
          </a:p>
          <a:p>
            <a:pPr lvl="1"/>
            <a:r>
              <a:rPr lang="en-US" dirty="0" smtClean="0"/>
              <a:t>Using Collector App to find </a:t>
            </a:r>
            <a:r>
              <a:rPr lang="en-US" dirty="0"/>
              <a:t>back the trees in the order they were planted last </a:t>
            </a:r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Undoable</a:t>
            </a:r>
            <a:endParaRPr lang="en-US" dirty="0"/>
          </a:p>
          <a:p>
            <a:r>
              <a:rPr lang="en-US" dirty="0"/>
              <a:t>Alternative approach?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Design (3)</a:t>
            </a:r>
            <a:endParaRPr lang="fr-FR" dirty="0"/>
          </a:p>
        </p:txBody>
      </p:sp>
      <p:pic>
        <p:nvPicPr>
          <p:cNvPr id="7" name="Picture 2" descr="ii_jhuxy2r02_163b7b4771f879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19" y="2362148"/>
            <a:ext cx="3954157" cy="353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lh3.googleusercontent.com/MyjIBbOBhJUxpuTndPBo07vEDD5deL8F18q4gZEvIuP9suX8raqq5RSd_IH9F7_QRjJdHqmeAVHLRJ99moX9Q2G908vGv2FM18JSdWmU46mX4tE8P_tA3N5Yg6otTiRml3EdYCDJ-eLuPUNFY2_B8SAj5Y3r1mS1t538aaU3lbfVaKzmRf6KNwMZWxftg5L9bVJBSiRJdc96BChaHhm4449-7-Oy8l428-jdeoNlKCLgdetJ64dEMwSLF2Qt-917mjV4qh5Axz51ZoW_MPuxBsjNGTxHwRhhLslD9fMgy6_7Bfs6MKRZXsMvWfS85a-q1jcMD2suN9vW_vyKFo8xaL214lCsSCR0H3AdHGU5LR2zLi4VWoSECYkm5FWNWkUAlkUJ8oAMHVdLvnL5BjmikeWPn4jtAB9Oo9c93w88I9rVUlYFcx-HkKsd3KbZaSqwalrHTyb-4QeHneJqebOBeJpOmxXxINIBuxfSg5SrJULufTdVNzT1XOzmtjmJ12dSwq2vU9N6dChZodGtqp_1N3TgDY7-W9OOVO3ScAbvQ1lXHDjul-JAi4A6P3GNJhnd0k097xoxTMxtmt5h_mr4YBXJ3mqvCE6y2ZcKvdJfHK3gbqEZBIXL_19ywNY3zkk=w550-h733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40" y="3375235"/>
            <a:ext cx="1836150" cy="24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_TilburgUniversity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 rotWithShape="0">
          <a:blip xmlns:r="http://schemas.openxmlformats.org/officeDocument/2006/relationships" r:embed="rId1"/>
          <a:stretch>
            <a:fillRect l="-324" r="-1294" b="-13636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_TilburgUniversity</Template>
  <TotalTime>18922</TotalTime>
  <Words>1091</Words>
  <Application>Microsoft Office PowerPoint</Application>
  <PresentationFormat>On-screen Show (4:3)</PresentationFormat>
  <Paragraphs>192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ScalaSans</vt:lpstr>
      <vt:lpstr>ヒラギノ角ゴ Pro W3</vt:lpstr>
      <vt:lpstr>_TilburgUniversity</vt:lpstr>
      <vt:lpstr>PowerPoint Presentation</vt:lpstr>
      <vt:lpstr>1. Introduction</vt:lpstr>
      <vt:lpstr>Introduction (2)</vt:lpstr>
      <vt:lpstr>Introduction (3)</vt:lpstr>
      <vt:lpstr>Introduction (4)</vt:lpstr>
      <vt:lpstr>Introduction (5)</vt:lpstr>
      <vt:lpstr>PowerPoint Presentation</vt:lpstr>
      <vt:lpstr>PowerPoint Presentation</vt:lpstr>
      <vt:lpstr>Design (3)</vt:lpstr>
      <vt:lpstr>Design (3)</vt:lpstr>
      <vt:lpstr>Design (4)</vt:lpstr>
      <vt:lpstr>4. Results</vt:lpstr>
      <vt:lpstr>4. Results</vt:lpstr>
      <vt:lpstr>4. Results</vt:lpstr>
      <vt:lpstr>4. Results</vt:lpstr>
      <vt:lpstr>4. Results</vt:lpstr>
      <vt:lpstr>Results (2)</vt:lpstr>
      <vt:lpstr> Preliminary results</vt:lpstr>
      <vt:lpstr>   </vt:lpstr>
      <vt:lpstr>   </vt:lpstr>
      <vt:lpstr>   </vt:lpstr>
      <vt:lpstr>Conclusion</vt:lpstr>
    </vt:vector>
  </TitlesOfParts>
  <Company>UvT Repro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Yvonne Janssens</dc:creator>
  <cp:lastModifiedBy>Daan van Soest</cp:lastModifiedBy>
  <cp:revision>1043</cp:revision>
  <cp:lastPrinted>2016-09-07T15:16:22Z</cp:lastPrinted>
  <dcterms:created xsi:type="dcterms:W3CDTF">2010-09-16T14:43:45Z</dcterms:created>
  <dcterms:modified xsi:type="dcterms:W3CDTF">2018-09-12T10:56:40Z</dcterms:modified>
</cp:coreProperties>
</file>